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1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2E478-F5CA-407A-AD8E-57E431EF22BC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980EB-D4F6-426D-86E1-3F6303591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4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BFA37-554B-487F-B85A-60C5C03070E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10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1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78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11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0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6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4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4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3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3F42E-B021-4A42-B703-7D635FB279FA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0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notesSlide" Target="../notesSlides/notesSlide1.xml"/><Relationship Id="rId7" Type="http://schemas.openxmlformats.org/officeDocument/2006/relationships/hyperlink" Target="mailto:Sbeek@etfile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6.jpg"/><Relationship Id="rId4" Type="http://schemas.openxmlformats.org/officeDocument/2006/relationships/image" Target="../media/image1.emf"/><Relationship Id="rId9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4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9" y="466648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4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466648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4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4" y="466725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" y="466725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66995"/>
            <a:ext cx="3048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" y="466725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55995" y="1219200"/>
            <a:ext cx="784383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chemeClr val="accent1"/>
                </a:solidFill>
              </a:rPr>
              <a:t>WELCOME</a:t>
            </a:r>
            <a:r>
              <a:rPr lang="en-US" sz="5400" b="1" i="1" dirty="0">
                <a:solidFill>
                  <a:schemeClr val="accent5"/>
                </a:solidFill>
              </a:rPr>
              <a:t> </a:t>
            </a:r>
          </a:p>
          <a:p>
            <a:pPr algn="ctr"/>
            <a:r>
              <a:rPr lang="en-US" sz="2800" b="1" dirty="0"/>
              <a:t>TODAY’S WEBINAR is:</a:t>
            </a:r>
          </a:p>
          <a:p>
            <a:pPr algn="ctr"/>
            <a:r>
              <a:rPr lang="en-US" sz="2800" b="1" u="sng" dirty="0"/>
              <a:t>How to Properly Scan Repair Orders</a:t>
            </a:r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My name is Sherrie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Email: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hlinkClick r:id="rId7"/>
              </a:rPr>
              <a:t>Sbeek@etfile.com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Training Specialist and Client Advocate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Phone: (508) 475-4502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Technical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Support: </a:t>
            </a:r>
            <a:r>
              <a:rPr lang="en-US" sz="2400" b="1" dirty="0"/>
              <a:t>1-888-672-7737 option 3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FFFF"/>
                </a:solidFill>
              </a:rPr>
              <a:t>www.etfile.com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50" y="1219200"/>
            <a:ext cx="952500" cy="95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5600"/>
            <a:ext cx="2476500" cy="1435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991" y="5119159"/>
            <a:ext cx="1905000" cy="8477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186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1524000"/>
            <a:ext cx="8153400" cy="529375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endParaRPr lang="en-US" sz="2000" dirty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Describe the process of an etfile scan 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Discuss how etfile integrates with your Auto Dealer Database (such as, Automate)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List the steps of an RO Template when scanning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Follow the steps to scan RO’s to </a:t>
            </a:r>
            <a:r>
              <a:rPr lang="en-US" b="1" i="1" dirty="0" smtClean="0"/>
              <a:t>etfile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Discuss troubleshooting techniques when scanning RO’s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Describe the importance of the Scan Summary and what to do if you cannot fix an issue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1314450" lvl="3" indent="0"/>
            <a:endParaRPr lang="en-US" b="1" i="1" dirty="0"/>
          </a:p>
        </p:txBody>
      </p:sp>
      <p:sp>
        <p:nvSpPr>
          <p:cNvPr id="12" name="Rectangle 11"/>
          <p:cNvSpPr/>
          <p:nvPr/>
        </p:nvSpPr>
        <p:spPr>
          <a:xfrm>
            <a:off x="694113" y="1066800"/>
            <a:ext cx="6858000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ct val="20000"/>
              </a:spcBef>
            </a:pPr>
            <a:r>
              <a:rPr lang="en-US" sz="2400" b="1" dirty="0" smtClean="0"/>
              <a:t> Webinar Objectives:</a:t>
            </a:r>
          </a:p>
          <a:p>
            <a:pPr fontAlgn="b">
              <a:spcBef>
                <a:spcPct val="20000"/>
              </a:spcBef>
            </a:pPr>
            <a:endParaRPr lang="en-US" sz="1600" b="1" dirty="0" smtClean="0">
              <a:solidFill>
                <a:srgbClr val="1D94C9"/>
              </a:solidFill>
            </a:endParaRPr>
          </a:p>
          <a:p>
            <a:pPr fontAlgn="b">
              <a:spcBef>
                <a:spcPct val="20000"/>
              </a:spcBef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At the completion of this Webinar, you will be able to:</a:t>
            </a:r>
          </a:p>
          <a:p>
            <a:pPr fontAlgn="b">
              <a:spcBef>
                <a:spcPct val="20000"/>
              </a:spcBef>
            </a:pPr>
            <a:endParaRPr lang="en-US" sz="1600" b="1" dirty="0" smtClean="0">
              <a:solidFill>
                <a:srgbClr val="1D94C9"/>
              </a:solidFill>
            </a:endParaRPr>
          </a:p>
          <a:p>
            <a:pPr fontAlgn="b">
              <a:spcBef>
                <a:spcPct val="20000"/>
              </a:spcBef>
            </a:pPr>
            <a:endParaRPr lang="en-US" sz="1600" i="1" dirty="0" smtClean="0">
              <a:solidFill>
                <a:srgbClr val="1D94C9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207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544551" y="1066800"/>
            <a:ext cx="8153400" cy="631865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r>
              <a:rPr lang="en-US" sz="2400" b="1" dirty="0"/>
              <a:t>Common reasons why scan issues occur</a:t>
            </a:r>
            <a:r>
              <a:rPr lang="en-US" sz="2400" b="1" dirty="0" smtClean="0"/>
              <a:t>:</a:t>
            </a:r>
          </a:p>
          <a:p>
            <a:endParaRPr lang="en-US" sz="24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Forgetting to review each scan summary to ensure it matches what they scan and if not stopping and fixing issue or calling </a:t>
            </a:r>
            <a:r>
              <a:rPr lang="en-US" sz="2000" dirty="0" smtClean="0"/>
              <a:t>us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Smudges, lines or marks on page 1 or RO and not knowing how to fix or there is an issue, again not check </a:t>
            </a:r>
            <a:r>
              <a:rPr lang="en-US" sz="2000" dirty="0" smtClean="0"/>
              <a:t>summary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Getting rid of hard copies or miss placing after scanning before they ensure it is scanned correctly, </a:t>
            </a:r>
            <a:endParaRPr lang="en-US" sz="2000" dirty="0" smtClean="0"/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Not using Exception report to check their work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99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609600" y="1066800"/>
            <a:ext cx="8153400" cy="631865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r>
              <a:rPr lang="en-US" sz="2400" b="1" dirty="0"/>
              <a:t>Common reasons why scan issues occur</a:t>
            </a:r>
            <a:r>
              <a:rPr lang="en-US" sz="2400" b="1" dirty="0" smtClean="0"/>
              <a:t>:</a:t>
            </a:r>
          </a:p>
          <a:p>
            <a:endParaRPr lang="en-US" sz="24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Scanning </a:t>
            </a:r>
            <a:r>
              <a:rPr lang="en-US" sz="2000" dirty="0"/>
              <a:t>to the scan folder not </a:t>
            </a:r>
            <a:r>
              <a:rPr lang="en-US" sz="2000" dirty="0" smtClean="0"/>
              <a:t>cabinet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Unchecking somehow scan dialog check </a:t>
            </a:r>
            <a:r>
              <a:rPr lang="en-US" sz="2000" dirty="0" smtClean="0"/>
              <a:t>boxes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Not putting Page 1 first</a:t>
            </a:r>
            <a:r>
              <a:rPr lang="en-US" sz="2000" dirty="0" smtClean="0"/>
              <a:t>,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Scanning in a new style RO or warranty copy </a:t>
            </a:r>
            <a:endParaRPr lang="en-US" sz="2000" dirty="0" smtClean="0"/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Unchecking </a:t>
            </a:r>
            <a:r>
              <a:rPr lang="en-US" sz="2000" dirty="0" smtClean="0"/>
              <a:t>template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Many RO’s into one .</a:t>
            </a:r>
            <a:r>
              <a:rPr lang="en-US" sz="2000" dirty="0" err="1"/>
              <a:t>tif</a:t>
            </a:r>
            <a:r>
              <a:rPr lang="en-US" sz="2000" dirty="0"/>
              <a:t>-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9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1066800"/>
            <a:ext cx="8153400" cy="662642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pPr algn="ctr"/>
            <a:r>
              <a:rPr lang="en-US" sz="2400" b="1" u="sng" dirty="0"/>
              <a:t>How to scan to </a:t>
            </a:r>
            <a:r>
              <a:rPr lang="en-US" sz="2400" b="1" i="1" u="sng" dirty="0"/>
              <a:t>etfile</a:t>
            </a:r>
            <a:r>
              <a:rPr lang="en-US" sz="2400" b="1" u="sng" dirty="0"/>
              <a:t> </a:t>
            </a:r>
            <a:r>
              <a:rPr lang="en-US" sz="2400" b="1" u="sng" dirty="0" smtClean="0"/>
              <a:t>procedure</a:t>
            </a:r>
          </a:p>
          <a:p>
            <a:pPr algn="ctr"/>
            <a:endParaRPr lang="en-US" sz="2400" dirty="0"/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Page 1</a:t>
            </a:r>
            <a:r>
              <a:rPr lang="en-US" sz="2400" dirty="0"/>
              <a:t> of the RO </a:t>
            </a:r>
            <a:r>
              <a:rPr lang="en-US" sz="2400" b="1" dirty="0"/>
              <a:t>must be</a:t>
            </a:r>
            <a:r>
              <a:rPr lang="en-US" sz="2400" dirty="0"/>
              <a:t> the first paper the scanner scans in first</a:t>
            </a:r>
            <a:r>
              <a:rPr lang="en-US" sz="2400" dirty="0" smtClean="0"/>
              <a:t>.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 </a:t>
            </a:r>
            <a:r>
              <a:rPr lang="en-US" sz="2400" dirty="0" smtClean="0"/>
              <a:t>Look </a:t>
            </a:r>
            <a:r>
              <a:rPr lang="en-US" sz="2400" dirty="0"/>
              <a:t>for “page 1” on the RO.  It has to be scanned in right side up and not upside down or the page 1 will not be read as an RO</a:t>
            </a:r>
            <a:r>
              <a:rPr lang="en-US" sz="2400" dirty="0" smtClean="0"/>
              <a:t>.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 </a:t>
            </a:r>
            <a:r>
              <a:rPr lang="en-US" sz="2400" dirty="0" smtClean="0"/>
              <a:t>Select </a:t>
            </a:r>
            <a:r>
              <a:rPr lang="en-US" sz="2400" dirty="0"/>
              <a:t>the RO Cabinet so there is a blue highlighted box around the cabinet name. DO NOT select the </a:t>
            </a:r>
            <a:r>
              <a:rPr lang="en-US" sz="2400" b="1" dirty="0"/>
              <a:t>SCAN FOLDER</a:t>
            </a:r>
            <a:r>
              <a:rPr lang="en-US" sz="2400" dirty="0"/>
              <a:t> within the RO Cabinet to scan to. 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272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1066800"/>
            <a:ext cx="8153400" cy="625709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pPr lvl="0"/>
            <a:r>
              <a:rPr lang="en-US" sz="2400" dirty="0" smtClean="0"/>
              <a:t>4.  With </a:t>
            </a:r>
            <a:r>
              <a:rPr lang="en-US" sz="2400" dirty="0"/>
              <a:t>the RO Cabinet highlighted select the SCAN button on your menu bar.</a:t>
            </a:r>
          </a:p>
          <a:p>
            <a:r>
              <a:rPr lang="en-US" sz="2400" dirty="0"/>
              <a:t> </a:t>
            </a:r>
          </a:p>
          <a:p>
            <a:r>
              <a:rPr lang="en-US" sz="2400" dirty="0"/>
              <a:t> </a:t>
            </a:r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 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  <p:pic>
        <p:nvPicPr>
          <p:cNvPr id="10" name="Picture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2" y="2463482"/>
            <a:ext cx="3228975" cy="19310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715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223953" y="685800"/>
            <a:ext cx="8153400" cy="2933111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pPr lvl="0"/>
            <a:r>
              <a:rPr lang="en-US" sz="2400" dirty="0" smtClean="0"/>
              <a:t>5.  Ensure </a:t>
            </a:r>
            <a:r>
              <a:rPr lang="en-US" sz="2400" dirty="0"/>
              <a:t>the proper settings are set to scan in ROs. </a:t>
            </a:r>
          </a:p>
          <a:p>
            <a:r>
              <a:rPr lang="en-US" sz="2400" dirty="0"/>
              <a:t> 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66385"/>
            <a:ext cx="320040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38200" y="4876800"/>
            <a:ext cx="708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6.  When the Scanner Dialog appears be sure </a:t>
            </a:r>
            <a:r>
              <a:rPr lang="en-US" b="1" dirty="0"/>
              <a:t>DUPLEX</a:t>
            </a:r>
            <a:r>
              <a:rPr lang="en-US" dirty="0"/>
              <a:t>, 300 DPI and Black/White is selected and choose </a:t>
            </a:r>
            <a:r>
              <a:rPr lang="en-US" b="1" dirty="0"/>
              <a:t>Scan or Start</a:t>
            </a:r>
            <a:r>
              <a:rPr lang="en-US" dirty="0"/>
              <a:t> (or any customer settings saved during the install/training.)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030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4419600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1066800"/>
            <a:ext cx="8077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MOST IMPORTANTLY CHECK THE SCAN SUMMARY EVERY TIME YOU SCAN</a:t>
            </a:r>
            <a:r>
              <a:rPr lang="en-US" b="1" dirty="0" smtClean="0"/>
              <a:t>!!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Always</a:t>
            </a:r>
            <a:r>
              <a:rPr lang="en-US" dirty="0" smtClean="0"/>
              <a:t> </a:t>
            </a:r>
            <a:r>
              <a:rPr lang="en-US" dirty="0"/>
              <a:t>compare the Scan summary with the RO’s you scanned</a:t>
            </a:r>
            <a:r>
              <a:rPr lang="en-US" dirty="0" smtClean="0"/>
              <a:t>.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smtClean="0"/>
              <a:t>Check </a:t>
            </a:r>
            <a:r>
              <a:rPr lang="en-US" dirty="0"/>
              <a:t>each RO against the Summary. </a:t>
            </a:r>
            <a:endParaRPr lang="en-US" dirty="0" smtClean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smtClean="0"/>
              <a:t>Be </a:t>
            </a:r>
            <a:r>
              <a:rPr lang="en-US" dirty="0"/>
              <a:t>sure the number of RO scanned matches the </a:t>
            </a:r>
            <a:r>
              <a:rPr lang="en-US" b="1" dirty="0"/>
              <a:t>.</a:t>
            </a:r>
            <a:r>
              <a:rPr lang="en-US" b="1" dirty="0" err="1"/>
              <a:t>tif</a:t>
            </a:r>
            <a:r>
              <a:rPr lang="en-US" b="1" dirty="0"/>
              <a:t> </a:t>
            </a:r>
            <a:r>
              <a:rPr lang="en-US" dirty="0"/>
              <a:t>files created, the pages (in parenthesis next to .</a:t>
            </a:r>
            <a:r>
              <a:rPr lang="en-US" dirty="0" err="1"/>
              <a:t>tif</a:t>
            </a:r>
            <a:r>
              <a:rPr lang="en-US" dirty="0"/>
              <a:t> file) and the Move location says the </a:t>
            </a:r>
            <a:r>
              <a:rPr lang="en-US" dirty="0" err="1"/>
              <a:t>cabinetname</a:t>
            </a:r>
            <a:r>
              <a:rPr lang="en-US" dirty="0"/>
              <a:t>\</a:t>
            </a:r>
            <a:r>
              <a:rPr lang="en-US" dirty="0" err="1"/>
              <a:t>customername</a:t>
            </a:r>
            <a:r>
              <a:rPr lang="en-US" dirty="0"/>
              <a:t>. </a:t>
            </a:r>
            <a:endParaRPr lang="en-US" dirty="0" smtClean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it says \Scan it did not work. Fix the issue or call Support!</a:t>
            </a:r>
          </a:p>
        </p:txBody>
      </p:sp>
      <p:pic>
        <p:nvPicPr>
          <p:cNvPr id="14" name="Picture 1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3108841"/>
            <a:ext cx="5476875" cy="299085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99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1066800"/>
            <a:ext cx="8153400" cy="921175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Run an </a:t>
            </a:r>
            <a:r>
              <a:rPr lang="en-US" sz="2400" b="1" dirty="0" smtClean="0"/>
              <a:t>Advanced</a:t>
            </a:r>
            <a:r>
              <a:rPr lang="en-US" sz="2400" dirty="0" smtClean="0"/>
              <a:t> </a:t>
            </a:r>
            <a:r>
              <a:rPr lang="en-US" sz="2400" b="1" dirty="0"/>
              <a:t>Search</a:t>
            </a:r>
            <a:r>
              <a:rPr lang="en-US" sz="2400" dirty="0"/>
              <a:t> to ensure you can find your RO if you are not sure. </a:t>
            </a:r>
            <a:endParaRPr lang="en-US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Do not throw out or file in a </a:t>
            </a:r>
            <a:r>
              <a:rPr lang="en-US" sz="2400" smtClean="0"/>
              <a:t>box </a:t>
            </a:r>
            <a:r>
              <a:rPr lang="en-US" sz="2400" smtClean="0"/>
              <a:t>somewhere </a:t>
            </a:r>
            <a:r>
              <a:rPr lang="en-US" sz="2400" dirty="0" smtClean="0"/>
              <a:t>the RO you just scanned. Keep the hard copies to compare with your summary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Call support if you see ANY files in the SCAN FOLDER that are not sure of. </a:t>
            </a:r>
            <a:r>
              <a:rPr lang="en-US" sz="2400" b="1" dirty="0"/>
              <a:t>: 1-888-672-7737 </a:t>
            </a:r>
            <a:r>
              <a:rPr lang="en-US" sz="2400" b="1" dirty="0" smtClean="0"/>
              <a:t> option 3 is our Technical Support Line.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dirty="0"/>
              <a:t> </a:t>
            </a:r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 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374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AMGwk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DBBQAAgAIAJpeLUnU7NMqdQQAAEcRAAAdAAAAdW5pdmVyc2FsL2NvbW1vbl9tZXNzYWdlcy5sbmetWOtu2zYU/l+g70AIKLABW9oOaFEMiQNaYmwisuRKdJzsAoGRGJsIJWa6uM1+7Wn2YHuSHVJ2EvcCSUmA2DCpnO8cnvOdC3V4/DlXaCPKSuriyHl78MZBokh1JovVkbNgJz9/cFBV8yLjShfiyCm0g45HL18cKl6sGr4S8PvlC4QOc1FVsKxGZnW/RjI7cubjxA1ncxxcJH44CZMxnTgjV+c3vLhFvl7pP8offnn/4fPbd+9/PHy9lewDFM+w7+9DIYv07k0PoIBFoZ8AGvGTgJwzZ2S+h8mFC+bTgDij7Y9h0vOInDkj890pt4giErAk9qlHEhonQcisL3zCiOeMLnSD1nwjUK3RRopPqF4LiGQtS4EqJTP7INWwUTSiS5kXzjANkojELKIuo2HgjGJdlrc/WVje1GtdgroKZbLil0pkVidwxj6/KUUFqnkNnELwV68l/KfOuSwOOlVHeEmDScLC0I8TEni7HWdEigx5JTdqBqJEOCYRAJS8EuUjZBPLMiuOsFLDEKZ0MvXhw4wJU7laK/jUQ+2YE4jBXBRdUsAREgG74ngZRp5xGqhCHN3wqvqky2yPHw8D1QVMAzcECrrsATgzGDtgiLGEylGWIq27wGYkjvGEJOPwHIgMeRcOkQhPId1Oh0hckBhShMRdMgE+oxNsCG9SbMf/XX6l3NBZ3SKepiBn3LeRuqlgx7gUssBmWnUwTE1MPi4gbBT730njFhW8a1cruRFgR5mJslMRVBaXeIZFHxf0t+QEU594CdDKC5cJsyXPaMz5LSp0jXi24UUq0KVIeQNcv4VnmczsMxNnq/+vRv6NeL2tKq+2BSnwyPmrofbs1bBvmNVUYFNdi/ym7lJtHLY1/zFWGE5/14Q+R3+c/tglAY5o+DyRqWTeqLbqPjk+d5YNjVGnEU/0VP9oPbclcVtbxxQK1ljq/hIEuqnpH9AAVX8pGpyAonlboqGG0+JqgM4g3AIEGj0W4wxctWfCGbhwgPySjGPKYDZaistK1p1jh83GNkDfDm0Kc54StbhPxktxpWHCUYJv2ukDupCNdGdAHww3e62CUeaDyQEArlryAKSSOdif9cBczMjOA22B3zvJUjcqs8mr5LUt8uDbJhdfj01Xpc7truLVjrxtkzl+ihXt4aJW6XxA+7/Lv97xeZB+j49STHDkThMXBy4xg77JVdVTCFLAuMJnceLjsRGHXMh5na6hmV7ppsh6ArWzukdOMIBtzxwLXqbr//75tyfGF5a0u2i7++sgEEhsUwXJHdjvga5F9WcXCMPjfTm76CO1vdvs5HpedRgFFj7LHYK3rSXXOWwddOsFkm+DhhnD7nQGeRBb2uumhNFtCMIMR6dQy+wU7oxmvLyGQsi0VoNQrKsNAeth2u+vl02tZCGGyD6tlZgDMzpPsOfZuzYkn5LpddszM7hRpNtLt4JLd18wd4oDqLNf4IlM1kMBI0Lu7tJ+iD17Q/Q1Ny8uemSlbW27KgaFol3fl4nN153ublXZVx6Hrx+8AfkfUEsDBBQAAgAIAJpeLUmOkcS78gQAAJwYAAAnAAAAdW5pdmVyc2FsL2ZsYXNoX3B1Ymxpc2hpbmdfc2V0dGluZ3MueG1s1Vnrbho5FP7PU1iz6s8GyK1JBEQkGRRUGFiYbFqtVsjMGMYbjz21PVD6a59mH2yfZI8ZriEQ0y5RV1GVjH2+7xz7XHzslq6/xgyNiFRU8LJTPCo4iPBAhJQPy86DX3t/4SClMQ8xE5yUHS4cdF3JlZK0z6iKukRrEFUIaLi6SnTZibROrvL58Xh8RFUizaxgqQZ+dRSIOJ9IogjXROYThifwS08SopwZgwUB/IsFn8EquRxCpYypKcKUEURDsJxTsyjMagyryMlnYn0cPA2lSHl4K5iQSA77ZeeXi6r5mctkVHc0JtzsiarAoBnWVzgMqbECsy79RlBE6DACc4uFUweNaaijsnNSODY8IJ/f5JmyZ4vHhudWwC5wPVMQE41DrHH2mWmUZEAkuIOoipYpAdK1sRVJTb7qxUA2FE44jmngwwwye1V27vxex625Hde7dXsPnUZmqjXCr/sN1wrTbdTv3J7X8t1u795vNvYG+e4nfw/QvpZZ07c7btf1fLfTu6m39kTYG7XEuM1qvbEn5tG96db9fTV51ea+kPZ9y7PD3H9uu51G3fvY81uthl9vL1HTGF6J1lJ+PfBLkCAilavhraM07nNMGRSbZzGuiIZyxbAcEl/UKGTjADNFHPRnQoa/pphRPTEZClXtiZCkqhIS6I7JvrJjMspZ0mWEYBik5CK3zy4Xqf3hYm3p+Uz7clkvWllaFLt2JLR4Y+uLhbOF+Zenu83fYmhpREMiPCzltGRtLuBVE46X1bF4cn6+24ot2kpYaxxEUEr1vBKujsylBoKvBYj5Rn3BwsXGkrhPQg/HZOWE6D5RXgPJooMGEMoMtryVEI66mMOpRDW4IVgQqLSvNNXT06g2k65KihkCPjg2CWp2N9wSRFiqtdhdbKA5CYLK757QRP2R7Uc2tE3U5SG6k3gMp6KNeJtwG7F78BYzHiPSygiJ1R6SqMqYjXBnnvo2wk0sn4hEvhDMSr49D3BU5wNhZXsM2Wwj+Ej6impiI3pDrVQ/ipSFaCJSxOgTQVogsD6N4a+IoNUeAg2kiKej0OdopBgkEBpRMibhtY2iz6AiTgEJTVXCiM40fEnpN9QnAyGBl+ARBBuMU5XxH+1FnGCllqR4buO77CSue3fup3dmgTgcYehq9iOHKkDiRB+EH08QF3qOg+0IcAqxbJwS0nA6Z7O2o+93g6JxyjI3/9fOWKE+oEsOo2Ufx7xqgbXaCI+miWiSa0oNKUjBJRknTARwhlCeElvCAHMkOJsgHEDJUyatR1SkCkayBM6o1fdbmOER5dOvIZx3oFGGRFpRForHJ6dn5x8uLq+O8v/89ff7naBZH9hm2KjLGsHbnbcHa+Szm8oruC03AjvUs3vBK6CttwNr3L5m7rgpWCNfuC9YY5/fGqyBG3eHV5A7bhAb2JqQsak64YY/X75MzhrPza6slDcd48sN5LTf/ln7x65b7dzeI9jth4bfvbLJbk9AIdVBBPVhYB5ELDHTBt1GtvXgg/tcK1rjJasWruP+ZkUIDrcqmnZqvZbVgj9atrimjWuvtHBWJsCxP8yOMTj4GY2h3QzfrIj/SEndloKHrMYHq1JvUml++KqalaoDVRqCZRBBIB0s+P4X1fyQW/wz7Vr2tXiqW3ubW7wZrT9mm5mYchrDXpr+c/ECXjk7LZTyL0/lcsC2/j8Kldy/UEsDBBQAAgAIAJpeLUnhl5zeywIAAHEKAAAhAAAAdW5pdmVyc2FsL2ZsYXNoX3NraW5fc2V0dGluZ3MueG1slVZtb9sgEP6+XxFl3+vuNZ3kRmrTVKqUrdXa9Tu2LzYKBgvO6fLvBxhqSOLEM4pk7p6He+HunFRtKJ9/mEzSvJUSOL5A3TCCMMmIgofienr/Z7WaJh1EMCGfAZHyUhmJl02oBmYtouAXueCoz7ngQtaETecf7+2TJhZ5jiW2IMdy1iSH3szMPmMozsa3mVlDhFzUDeG7lSjFRUbyTSlFy4uzrlW7BiSjfKORlz9mi+WgAUYVPiDUkU/LK7PGURoJSoFx6fvSrLMsRjJg3tKlfUZyelOno9+jbamiaGk3n8waojWkhDjJVzdmDeO5Pj2+lZlZpwkIf1FDv3w2axDKyA5kfPjdV7MGGaJpm/+pkUaK0iQ05py+xHcOE6TQ7We8ujTrLMEEZAydvQWXHhvrXQByr2Hfp6ZdpWBPJq97A8FcesZgjrKFNPG7Tqcq8fbYou4PmK8JUxoQinrQk3b6ibTKHxPLetxveKO8CEBO0CNeBWtrWHT+BsBY3uMXi1s7KkL/3mWBgxK2Thh42At75C+d1gNkIOyRz4wW8MjZ7gC+r+k4/opvibvM09nXWuBEb32+/M5rjaWVaVwVmHYCj6lFAXNl3HmhNZhbSxMr61xKDnxKOdnSkiAV/KfBZTsbjEqTPYWrtON1lSJFBsfKzfqoh3R4X3Z/vhq7b0IfW7efoB7h11OCSPKq1t8kNZ04nu4RfUz3MTxkmCGp4SAf+FqM5NREbkC+CMHGWuECIcTasIfAomusIXiaBClIk+M5Tt0hx5LP2zoDudR3RsEXTSzrcBUtK6Z/+ErhDYqYMKDsmFjp4zih7zUZCFwBAJF55Su223SaumVIGWzB930gsAEPRZYqXaFDxXaDK1hjWG5OMqoe3ZjoCyXExYojhFftl4gHTqg4X/JIMmUDi5rez9/+4Ggi+0FmKi+cYXbvCik6WOsPE6iF5q/mP1BLAwQUAAIACACaXi1JMYxO5dwEAAAtGAAAJgAAAHVuaXZlcnNhbC9odG1sX3B1Ymxpc2hpbmdfc2V0dGluZ3MueG1szVjrcuI2FP6fp9C4sz8Xct8kA2RIYibMgqHgNLvT6TDCFliNLLmSDMv+6tP0wfokPcJcQyDytiSdTCaxfL7vHOlcdI5L199ihkZEKip42TkqHDqI8ECElA/LzoNf+3jhIKUxDzETnJQdLhx0XTkoJWmfURV1idYgqhDQcHWV6LITaZ1cFYvj8bhAVSLNW8FSDfyqEIi4mEiiCNdEFhOGJ/BHTxKinBmDBQH8xoLPYJWDA4RKGVNThCkjiIZgOadmU5jd65g5xUyqj4OnoRQpD28FExLJYb/s/HRRNT9zmYzpjsaEmyNRFVg0y/oKhyE1RmDWpd8JiggdRmDt0eGpg8Y01FHZOTk8NjwgX9zkmbJne8eG51bAIXA9UxATjUOscfaYaZRkQCR4g6iKlikB0rW1FUlNvunFQrYUTjiOaeDDG2SOquzc+b2OW3M7rnfr9h46jcxUa4Rf9xuuFabbqN+5Pa/lu93evd9s5Ab57hc/ByivZdb07Y7bdT3f7fRu6q2cCHujlhi3Wa03cmIe3Ztu3c+ryas280La9y3PDnP/te12GnXvc89vtRp+vb1ETWN4JVpLxfXAL0GCiFSuhreO0rjPMWVQa57FuCIaqhXDckh8UaOQjQPMFHHQ7wkZ/pxiRvXEZCgUtSdCkqpKSKA7JvvKjskoZ0mXEYJhkJKL3D67XKT2p4u1rRcz7cttvWhlaVHr2pHQ4o2tPzo8W5h/ebrb/C2GlkY0JMLDUk5L1uYGXjXheFkdj07Oz3dbsUVbCWuNgwhKqZ5XwtWVudRA8LUAMc+oL1i4OFgS90no4RjCtF3jDhpA7DI441ZCOOpiDrcQ1XDuwQKh0r7SVE9vn9pMuiopZghuGLgmCWp2N/wQRFiqtWBdnJgp/UHlV09oon7LDiBb2ibq8hDdSTyGW9BGvE24jdg9uIcZFxFpZYTEKockqjJmI9yZ57qNcBPLJyKRLwSzkm/PIxrV+UBY2R5D+toIPpK+oprYiN5QK9WPImUhmogUMfpEkBYIrE9j+C8iaLVpQAMp4ukqw0ojxSBj0IiSMQmvbRR9BRVxCkhoohJGdKbhj5R+R30yEBJ4CR5BsME6VRl/IRdxgpVakuK5jR+yq7fu3blfPpgN4nCEoY3JRw5pT+JE74UfTxAXeo6D4whwCrFsnBLScPrOZm+FH3eDonHKMjf/185Yod6jS/ajJY9jXrXAWm2ER9NENMk1pYYUpOCSjBNeBHC9UJ4SW8IAcyQ4myAcQMlTJq1HVKQKVrIEzqjVj1uY4RHl06chTECgUYZEWlEeHh2fnJ6df7q4vCoU//7zr487QbPGr82wUZd1frc7xwVr5LPR5BXclhHADvVsEHgFtHUcsMblNXPHaGCNfGFAsMY+HxOsgRvDwivIHSPDBrYmZGyqTrjhz5enx1mnudmVlYqmRXy5Y5w22M8axv77dYxdt9q5vUdwvg8Nv3tlk8+egNKpgwgqwsB887DETHtwG9nWgw8Oc61ojV+smraO+4sVIbjYqkzaqfVaVhv+bNnUmsatvdK0WZkAF/0wu7jgqmc0hgYzfLOy/W+K6Lak22f93VtdepPa8uI0SncWl6wc7am2ECyDCEJnb+H2fhX7/U71/3RQ2dPik9vaN7bFt5/1j9IHsL7+ib9y8A9QSwMEFAACAAgAml4tSb4PNj+fAQAAKwYAAB8AAAB1bml2ZXJzYWwvaHRtbF9za2luX3NldHRpbmdzLmpzjZRNT8MwDIbv/IoqXNE0PgfcJjakSTsgwQ1xyDqvq5bGUZKVDcR/p84Ga1oXFl+at09fx66cz5OkWiIVyX3yGZ7D/ineBw1I83YNZ7GuOvSCdOFUPoeXvACVaxANpPz59Ff+OhCcsdDBdLZ9JltX8xNIbxZSuTpuGAvLaI7RSkZ7Z7QNl/gjqmxf1a6iWptna+9R91LUHrTvabSFDIw4fQyrXmADxhLsP+hCphCZDsLqIg+O1wOKOpdiYaTeTjHD3kymq8ziWs+78i+3Bmz1w1c7oH83eBhHdip3fuKhaCYe31J0k8aCc7DPezOmYGElZ6Bqvv2w/kAj43ZBDbrMXe5/6OE5RZ02MoNWl26HFDGmK69WNwcUbc7Dxu+IywuKiFByC7ZlNbqiiEA0a3PEDzQWM+pIC233/BdVKOe5zvap+xQsR4cl267uHQoNxx+JaISwMUJLZiKLrovjiKn37OC6RtYpN/OKE7m8yGiG+7hkD+ObtwjtXxMhvZfpsqguh+pipIaDq57BTvQCSSikXYF9QVRVOW//HbyR++TrG1BLAwQUAAIACACbXi1JApfnMBgwAAD9VwAAFwAAAHVuaXZlcnNhbC91bml2ZXJzYWwucG5n7Xx5VFNXtzgd/arWGVOrkgoiIEOqfCrIkKogCgrFAQhTlMGYMjWoYQhJ+tVagagRmWplqGhEZYiETBBIWiVGjBKEQkhCiAYRNdzEMCSQkOSXoK12+NbvvbXeW2+99fyDFfa99+y9z573OefevC+DAz6e/elsKyurj3fu8NtjZfU+YGX13qZ/fGi+clB0WWT+eefInoCtVvUdK56ZgfcRW3ZvsbJqIM6ZPviBGf7o6x2wI1ZW825Z/t7hpV1NsLIKP7fTb8u+zFhAqiImIGFQnHGN0cpkdQ4rd/jltDrvPOL2XOLRxi/8UB8FVc1dMJey45v3QScWrNj12XcPNtjO2/7u5lXTZ2Ny36Esf5fA5Lt9FiFT9dzzGTiiea6or2exhsevCb2ySDXPy/ZWX29WiH1Unj2G6zGlcONoKavSND3MqjSMIBxicVOJZv6sHr5LneemYz4d0vU7A3EH6essF79WV1UmeToBODUBftn5XculUofs5sIuJd6kxXdbWy58wwdhpTU5LkstQK+drjncMF4N3Q16+TTEDCfOmXluVgCSsVVdjYOapgTVfI9g3BoLWaYjELZjy61zlR+ZIQ+3QJb1ns4bjxGW0Wf4TUXoDGW/p9MSeRK9rLHp1LdPWDKDUhkl0/W2C5OnwrAmvQxa4MpvU4wx8HoGi4ifHmThjcP4YGHT3FK1+4MBnoiSeT8ONn0vga9FAWKa1ILgqOhUZnR1ey+UwCSGc3Q9z9abqTF3DO8Rc3+ZTILrxYtR3yx3kz+cjojevmWx/a8BvqMF0pO+4xellQZRZfmkHMT5oV7/2f0iv/OOAx172FzF+HlBzpNd/jJ/5qnKvEwwD7PJWQad/GV+MIcMuU4l6FPk626v+ErYOCHYipxlZfXz8fRUUgzcsW2LCTnLdComDCkExaG2w5ZkJHmNueVzRzTbVu4Rl2egMnP5a4GbywdefB/ugrmfFHuEknyaFAN50pHFDg70MnNtUzTHCdiKf7FiSKqI1TZjSF+U0bp7CXsuS9nRmslBYmWzSz1CH+1GNGx/1Nmbol3GOBF2p020LwXK159ZdAm+VEFPBD3aUoReFciajOUCDdMKuEnXLlzA1xPzvzfea+mrN2Naag9j+dDTEHVcnHwXZ4iekpUMIl6T2jAMQrxB2K6QpSo4oLqzmOfXqoPvsmvLkhRtQw+Mg5oIG601g5fSUCvDR7DPgB5RAlmZvhxNEgctA9Sb2zD2sxnsowRtfK1kdqvm0xNhYh4AGOXpEt9YnoddfcpiRcVGO3m2JrYjgRQjoUszopUcRM9oRK+gmF9h8aoVZPPsxf9KdYbGZRUlpmStqGUcl7M9CGQgfcU9Xjbwk4eyBp7RJLjhAsQZNJ9s7Uf0D9QHhC6Ax5c7LhWz48ANKrSnsjqlsX/YP3MBKablw9CzXCHTgFVhZM6B5L41sxvQPndrNbrtTT1uPCG6SRrOsvE/YNrM89Ub/K4JQasaWmLmNaTCp7mDSBkvYinRTvMgrZtwTGzUiEyjx/ITG4K97NaVlGtF35w3azIOHBrJHUtlmO0jkJqIBAlaWzeqm8cT4S2gQZx4YoFWRicmGrBcSvchP02s7+4wMZfeQEbjUU2ycJq3suZ+cQRO1GhxpsFj9ZxuN/bGusncraSVOzah6IFeB4iA7tuf8o7r2N4f1Xnn8huIQ1vGKNQ5hlGmYOQLL6W7TYDpE8mE42z5F9ipCLeuxGK0uiwyr6fDg5AYGux3vifwVKev73LGhhR9hA13v4QtDLyBY4W10fgoTXQUp1wqrGccu+BoNejCRsNRTXVgYmKTcQ+GjcqqNPCGIsgxRINWcTJTCTI0yPkugFzfA0oNvc3VfzbQCGAlhMSGGJORwOcfGzQO0jNNWvAvK+/njrTm/IiGAtn9GS2l+mNyNf1bFLUFHzs/zhJOvm7pqKMS5M7zvh48wIF+RpTIrZgrMzfVfZJ3/EkEtDfv+LjH56laETjnZMQA+A6kVEva4pKm0DBcGR81xK44xRuNdb4o/8xn3kh8ObuzybF0v3hiKJxTWwzjS6pu5APZwIb8rrWx1ejvY53pceUadVcsS5AMTcmKcCMq+PqvECYuTp/iDkMKIXAl1I2XAujSDTeih22jDyFBpVGhQlCmQQ9hqxpwLcNiDBtvcuU3LlDwmhtqIey41q+2tw0NYab+yTfcHupjwx2ovGbBKNozWuNiCXuZ5Xpe/KWW3PdeoH28Cu0Xf7BlRSeDSPL/qBPcdzKid96AHrvR8Msx9E9ghqvK3e9RHz5a+U91v9vgAYPZibrzrzCxsGB/J4aA98WlWkKjIrJgaWmInvkVvZJZh8eW8hvdpT/yHYFgr+56uJlhNFLY8dVpbQJGMG628vklQzkzquAt14K1IAZjz+ep4Je6GMIN6s+V7xTaKA5PjWZtaCiXzzNbG+HoKrO1zbsxSEdjZcclTCI9xnmumOJx9oweiUBzKRHVrsS4i1Bmx7zxUq2o7Z3Mon8AbGcsChXaGyE+YbSjFvexsZx4gyONUuUqCeGk5A4Z6GpsR77w62WkmKKzBrAod717fgvaUGVmFSTwHFisrkji6ysNEQxI86DGaACVlhIZ+JDbQrZLzUvfoMuGMBjPWdeHUHAYEiRfB+iZFsHWul02W/yWzBULeBMRkLZfsqOg83IlQEMw/E7bee8U1qS49H1UZd2+3KEGl3rGEEoy+s3mfA7TRwOGxxs0HvIGDXGdGw9o8O5VpKmCygg3ervcZl93VMZJOisPLlUwJKX4ubYdzQqG2S5TBZrFDO5mIDs6FUw+rQh9OGGOrjdjtiNBeiKWYVBFJXQ0j3TVx6hk27A7rRUTqtIhfdo+sSs53D2uKcZeknbBGmDHQw3a2kgbbU8gi5nzm3O7kaS+VZ8Tjg8sKJUAqE5JqmDeN5JR42eYppHaWR0p+IucVryLAaiuw4e6XfrJc19RmHrzCeNc5mQFXaJXpS0+AXchkPmJxXTOEDZM3zwXmIrtNQon3RcKoDZ7NQPefi0lABa9kKx4ytaKMqIcEvjvmGXXEh2J5Bl7o8XqA5PnZxipokat+uDjoN9TtSWRH0gsQlt+b6yfyUBWEctIKy2/tae65ll+w7ZbUpyVlfMl6nsWJMVZPeHs0eKZZ27Y/AfHhIrNDFn9fPc/RXL44bPqygEf0/QYCwTPQTnYLmr87NDWe98nHzo1g+dAlyXbSwU4TSPr5HNbW1PpDx+vs6OIQmeo/XwZbJrkZcwX+PvFnv9hoWjk6stB53LvOL4F/lcC0adbXtycw7qwKU1pgx1/sHg+dPqF8uJJm8jizF2Amht/muci2bHRa+2MVf2wWhFSBBeS4SEEygYCr5Yp2f67aayG4VP7mQUlceFbvNFNuvZDAf4zFleYYIANBhzUWhMNZ/ubjymU9rBtbw6irB9Z65lUdcMrwauJmdB4qcpi3t/spBhdgm7UPHFBnpDCGIWE3W+yAP9mQg6hDjQdGVZGzncTeI/da49vt4nv24Q9mFECPJYX3j+TP2P1a9p13SBYK80ec+pgpcscFpZRyN/5BiYB5d5XvSUj674PpdxMrQQej557Y2ShdeTBFDPaq+mRB0EJPm9OqH123Q16AnFdWcn1G3MoFW9ynXAiLCKKwvuEcmo26zPFm8RCwg6fmOHkPPbf3booYJ+IOTux+sJK6xnv3XVuwsGZelN8zud2Z3rJTbc72X/HYG4Z7d9xMc9p5Ntah9faroXCLlpbZtzx91SW/S0aj229hcnofTMB5vOdvZW1nbOTgjSfIP6WncG5sJA/6Herc62rKH7uptT+HWnggr8lu8DzMrPw30y7Vx78t9S3VTYuyfj7WZeIGP8G3dnEyn+D7hZymfW/QXd9H7f8b4X4fWiws/LvLWOksPZPLCBghzZsShtoYd0+LqiLYnTxPtHcp/zpmWoIpb6q8TLkT0ifzblR87QW+WcuzH6I91+I3t8WD10d2t/+B2WMPS4MuXKib/8CYkw97k11xGY+OiGlJQm79iTfl6/jxZfWVL6WRv32qunskQZeV3ryaXnD2hH6G5LySyj6vwgkpDQdU/Qq8xwqmJjdvWdf33hyZLijXLptvs9RuZiWxAoAY49q++KJQEXWk/OspFr3YcNkVTJhuHLo9unlDhapFwqfNQ1XsFiPi7NG2x1CYre96SfnQ5wB29DvuBOOgA1u8hGlLLszj5dRgTwRHfbhbXaqjI1N94ytXBvImrB/bS9T5ko1yPmGfKRxR87pdyHs7U49+TURqif3LzgwJhgM6sS2oljsR5+Y+1cUGAV3TcGH/kQ7psPe5oUMqmmJrj2DefzdLkmCupCy3Yzpw0neSvZnI1oQUitUurPdgli48qEjp8fJezXMBLfXdnfPYTbJ3JflSeJgqwOvOhbJ6Y50seiw2RihUzuQLgRKjSkTmbycH7XMWowO/Y6mz5fEt7Jr8w0nmAJ6itcYpA0NQ4b7VKCj+kP6MzCp2JIPYhJgjyfI+/sDamU2AbUgvr4rdTw6/gLdhSqM7IC8SdoZqPJ7zq9xPBeJ7F3E3Ztzih4SnXZiX39A2f4S+7tUY/xVVBOkLw7fgK0Ms9pO4XlnezekJC+2N2ezipRyDzs3+jNwEkfGNLE7CW2DI0Gs5023Fcu0wsosoUbE6V1f+oZ+u2ffiC0Kxj4oKjdYM2iSC7hWR36VFYGMderRCNNAcnoJszKCHIKXwZCbsr0BnWPoUvrNz20w8DXbdeaGZmhwROueXW9oxup4rmNvuLMv7B36rqIdsLzeu6RYTmxZw9IPIpbA677bXHfnK75dNUCuK/R58mAQKQx4BrW9YG40VJvcIGDEiJ1NQMJ49GBSFCPEFJ3o+wex/FyStwhp7naWMVyowUFlSBA3pj9AU9CZSDFM+IdpfgggVkP425Hgghjcao8uC0JoqgSEujT8KWKUy0OWwowDXueDXmekMU8qlaAI/WoCfAlobPGZTQv7kWugEX86JGJQFXNoDwY9g5Ag4ob8xtovFfAaj8Vkk092XVkyKeZydn0DbuQS/h7KsyJg/1d3RW8EpZzId8LsnR/YokpgZvvYFp2q4E6EHTjhWB250BquH4I9oPXD+3tLUxt2S+qLY3tmaGhBkkP4HXapaXkT8nVtRwgGrtDxqTyd/7SJfs4tNYkvGSsYeyOTzvcN/dx/3VJd4y25CxONce7QtTWniFbZ75fgptQ93TYCfxLehs/rogiOrJSeXFHxfz68vQX+CDzjguAtmAg329G7bafu/O60FTjdMykEpyawTg7/pSnynLy9id2AeUYqVdpcIeSOBL/ZUP3ne8H/VF/X0c5gT9RJibjxS1IChJ25VSkQ4I1jGPLulmDTVKXpPPsMQk2CYJEZY0/uSzEy/YBUIjNqpMtlk7eldkRvipO65UcidiSeBcl5NOdZ0i/0GbIPV/h9ZI8IWZIlMygzuoVHV99tdi05aqcug7741/zL5I8kF18WSaGb2x9NDUHwWeklcRpxxZoOD/7suvjRUvxU6bOkWxtftZR8CCeHgTu3bTFX2h0CLWezg1Dfx4TFrbzkCGkU5taEvJTx45xFHIUbBotRe42cUds1WHMGUy+8UlEH5BKx/XbA1kb58x+44Ed3Yp3rN75KgmNB01uIIxtSB6afbKrm9qwjCFdj6pji3wZughueh3cLp3rropBIrp0DebfmR9Qxp5eRsyxNTlYfIh/JmftP59oXC0Wue15mY09ZAv6srdHKPyxMjZdviGSnRse8jDBHe/vZWEyGZZnckvoFt+ZDW1hZY0+kG3DF5hJgPEFU7pWhHBitoUoqc0bbCxUGg4urEDYQzk/PShamJmkfdJXQjlmCOKNf6TJlNhyULGkFeXfYvtNtyw67mnuZXc0jjZWGESwDP1pY2d863hXkwI+swBun9B3jBP1m1xRodV230k4jcdCoH5j1PjDamC+8ir//25SfueTZVhdHWvKx00N5EqsOkq1xBeTZeGioFV0izyj3FxvAe8RcQ6u573NgBFzvqgcYMu2qLI0IocKctii82r9nB1zsr5O7mvPtjaQ8lX/uetdF/gMXBsavFE74apsE0qiBrnqeZVGLAEgonSqvRVp9qwqrejxK+cKbwOAYAG3roeiUVzIrocYBDTwbFoZP7sq/ETGwiBsOP0OjSkoRFNqoSwlkMQOh7aFED9iELEGrJyz1koUtZcvoKB8iw2A5L05ALtv3+EZ69naUEd5Naaq1Tgy9Q/PLEvbOqfsm6UQ0OTELI1njLBfD0HVtc4hQ42TrnhdfqiMnoBd+0xs1rQKjbMIMhTkfjZTvotNdegm1F6kYeZ6D0jWJOLU+kLVDnzvC89U0UH8SBzg/YU9yIQPOSnHAl6WkmH6bvAmd/h9gXefJ4JIJEryb0tK6FhCz5XNZmSv4Qyd1P8/yfZFfGVK/5qVNijddSq9xTUrs+zSQNfkpQsQdQnP2I4VeKXD9Fazfxo4v+LOvY6lxbrOp7CKCu7iEFIPWSEZxtvxEV76klJt8WZoxwsGu3riIJL83lmwxbI58uLBm50s/0eyGpybCSmKSnAC5y8+adaKI2GJ0g2qNc13HOcum1V7w6Y+xSJBQEp//rZISyDJmiF2hscuFUVW7TrnrdEMnc2X2PxjK0mmvvJP9DGoj8X1Xcs41aaifcjiJAQ8zl3ecXZ8KB8kDYSRp1nAn51OJSxAro2VwpYPQDrjHChPTFKKAAzUWfqOQQqXpn2aHNlcdSOKR7d7DI8NFNa/iZsc5x9aq/kjjqnwNazAuK6h2MWNiKBrfKwEkDNWAriY6wTwI73fJ5yTfEejQ72J1dqQS3nXrCqQ5CiJ1UL+F4MSUD6KLkgDNFbOO94tdTU/9jq2RrWKPkyAkaE30yt8szO9B7+x6R07VgaTEiKcE5uQP8Swfs3V8TpCnnscGsvrCWeTOfBK9ZS2gS6+HMzitHFXmdGN7R7IXoZZKoNQaQvN3wK9PgMNPp2x11sZdGNF20FzS0sgpyTKlcxulD9EPz/k4BZwyVeuxbZ0eNvT8y5frYY1rAuvR9OjFwqiPeqtNirrdSzLqFjzvvtvoeK8ENhDQrWlqqShGF2gCnHTHJLjSEonNj5M7ksJ2AXbOwFY9Mykha010WSJj1/SD3G7jl378Uc0IZkleosg3zmAcYS1Lw+sl3ZX76+e9NKzNq9XrhI6sH5m4SHlG/4TCJqoE3/Jovd8W0Al4YZ17jYy3a13Wj5OHUZqxuz0/vQzR6Q3nDbkjDRYbPWtsSd/w27pPjnFaYPJ2veIhvSCbfjI+XFyz5VUclhcaesJuG9Vg0zrD+UTDq0jq5jA8EfDpmTzindhXPrW6tJBjVHCCCU7Bw3aU8NJXZd7Q4/OIip0Ep68YqdJAfCps06tAzedbNiWpP8iPmgMFprsyqnf3K4Kjo00CrJuFFUtaGh8uObb3ZRxuavE2TY8h1/kDeyt1+3SN/Gyn35aw1kPYk/Kd7dPj3SHVR+L9XmLy8wvmW5YupZZFzKOvE/zlu5Ztz6P/PSXDtbshuNFC6SbO1H2pkGOckII4k/4H4uWtK1XqTHL468r/en/TEYS2/4gAMOo5Jr3S1ZZCasN4DQyqY8mvy+T9ee4ovwT9slZh4++rrubytmAwd+Z+2JX8ruDHHi8XKYqvVVEXe555qdLE646A3xm7Gd1EnP/zkARD1qMTIPSmtIF+H93TS1pvTV88K8qsopj4FTMKqt1V7FqEDo0uI7UsaArMUjYNo39bCwyM4eAMyh+Pzcz3xvr9hwJZDubsxh59aInViPdj0PLaSxJGmqx1DaW8Te8U2JSJ5+rr8Hj/8yCEhKYdcPyNqZMlL3er51S5YJ6cRyixOaotqzu2LhLFRa7DRToJS7PVFbW/zS39MBKUuLXsETpS7vJTRDVszV020yf/+wgGtoUWc2a9bYkWjEnRLhs6sOREweSnJP9asLZHGZIwpwkNiHc6SSsPMnY5dwYgJE6vxLMiUux/fumJm8jErUuyQ6/4t9O95ziW+C9cyJf7xrU6VGTKE2BL0kN923jGrZL6uuXw+CznMXlSMthyHxYNEm2Vt+4tHnTV11a/5lDoWwJKhMHv+FdFKOZ8x+z33bwc0WfuazT+z5ae2KYvPxrazJ0wJjcxTY5TFPenVVcVQb94jLnVE5JX6YtQBdjel6Z+d5+l4/JT9wY2GrUimru8agdhkVs946ZrPttI3N62uQHrrNY1KiPlviUMml/oQn6U3Khx8vSr3yo3dHKgFLPYez0Bn67fhLd+r5hGdX9UFfEPlGd+44KhGLiHy5xczTpJSe1PufIqwzxWojnEzG3pk10163ttXuXw5DIV4ZmvOhbJHUCqCpb+ZhRjjoBt6Kd+WeHlz5byqw487a50KnUltmEReeeqINO2aswLm1/hDdZNudQ9bgPO2ItSnDEeljtRciID/BuKbYEsxzm6RknVUUKjwhaF8VLUk+okgd/TXe7SIhiG0DxmRbk9SOJ3kbGrluP9npOSXLccvHyEkaTPa4t/TibUblDj8tY3Fx8pvs78XVyXqQR3nK7qs0Ca8VJW6GUu0BDrouA3OFrL6ZOfMnib634lABRbV3PJBZJwAz60408M4uJawyL9/iUMbEWDU+Ch37rMgRZsqDYsLL1imOYJsqaTN1VbZ/xuqkXoAsdnchf6yFzmjqjeQEqJ42K5hv1Y4oCC9hgp44j36Qb6ON+vPl2OaIIo5eka457XqlxcMHHZOqPaGr3wlRCsSeV3UC/DlPNef6RD+orQV0+HivNWBPzmWkVoW97/f8iUTshhm+uZYWXs4gLXNX+OIFPtITiKfrSUk5O+dN6N3Woboja7+H9fL4YsKo3NRmoz8NoMFmeSwOkztFdOtytPp+XYfc3lYjwHutUDZ7STrzcz9hSDpx/OYgXYZCVkGHTHDlyS+9ioJta+cX8+fvLWsy2+N1z/KDBUycoVJ/8YqxNmaX/euP8PFzR/ufDIcrZDxBzRd9D/dGdVYDnY+OJk8q8O0Kn28b/e34JkpASyBve9Xs27fm5l3yySlO4EnNn7WlnXAtEHwEVoyRWqV/D+19twa0X/wn4pTrnQpfR4i/gt4reIJWgX0sx6BkYiGShxi8oWsgaKB3CxclTbYHtJTMmbQWDkZ19HgA50dinnm17MzzAZVSZ2xkLNr3tDAOMg1Djoi8Lk+FxeTTAgGJVrNA80InjHPtXJbhdwCB7MTzzpOzz2N1yt3CP2fzRerspBaI+Dpw+oRp9Rq553NnZUfX4vFbob/uvpjuaagfnVMN8KY5Nb6UxJ8o1+X/u8keNdqZJ5TsCAlq0tz/EJmjoqbkZ9GOvcKU9f8lWl7tdqpXVMg0v9SboBxH5xQmopNQv1p1LE2A2ijWqaufFrkSlvmUNN68Rgugl3mFjd3vGCbxMiCWdxmAOpBLIhSa02F78DBgT5gf/VN2LeK9KHcNVSSs71MnoqHhOdKrwUQVjv3PGUoFhVz8tGefYqVNUixAVjelF6KNN/4TIGJIjlOP9SbpK2GGBwOFc4RGN67rH4C8wV2mX6XMUqG/4qhE3F/r9Rz3lSTBFSvWEccZmmz+UDLuwFH0Qmd9dvasDVslp8Rhp34z0DGz32mnuzVrC8tnkIJ6bEajJ1Ezr+qt4UgWdgc3dJzOW/ajElBSF2FSIRHVzRYeDStYbgWglZuDylG54KDkqRfK/B5U6IebEYQ3NK6xAA+JaUbqtdLqEmGrAnNahHhL/RY10rNUmuceys6sznN6TSY1XUFB0/tM8VD4nFQNuyRTBMkGgQqW1oWaEbXtZ0injL7W8Mdxgm5sJS1OpfceWHmlLR+vRyx8bIi9ZwCbzmYz6xeGPPRpQJhcF72hyp7bYcZ9OvKqG5y+RGSuNDCq9bFnC5XA0yowffP+3+noSC1vvX/I3iAlke2+ogDZTR67D6C1J2tINbwC894xyMmxsvhd/4OFiyJjVNoSndNm3TSjeO3mNFMABnF63QbMbRqfyqoiQJbyLCQbnJLWBhnwzPkfpf/zsaXvX1fxX6bmRG2fXXO6X7Ke/pf6JKNpKkqL/BUYTmXQv8fYV+n73XjfmBrJS94pXVbxG/RfwW8X8csR+ShzbcTpversMiJG+it8l6XDD+0Kav5I8lbM7kLXDw/Bf/Ssl7s/y/dnc+7sV7CMkvt7kY7wHFG8k4lD1WrhoZmKjPIM3S/9yzVAVkEomv+c3LPfVfCKw8h588iT8w6Kd7PZGTq9+smlkyZAH8dYDevHpGKu3rfxdK16pQS+kQXPJ6zvPyZgRK2fW7PI/umKk6ChNfz3NblUUX5S6vjwmtXDRTVyScf70PdHZGjQ78N7jzs5QkXrA1b1n6H2SJHu8GzJxhcRd4H9GKPRAwU0e5VwYkpvVPPCBcgSpmtjzPAU301T3N49lgki1rb9KY7Oyqtq8k3zGJs8o1P2h2c4yHJSdtsp8qSTWlf5wYcLZLefv0cm3HZgI/tH9/3h7Vo5PgASkbq7880nxM0dsunFV+viv1aG/5jHz6JJZpSUZ48Vondlx5krBe2qq563de+7gwpCJ3K9n+LvvCprSKfhvuAWedXEPHHWYEyOeyHX/VDaFaSVL4EXE8cWt9XbeSg69vaIFGfW6TEQV105Kko+qRI4fkx/8kmo1RYv8tGzZ3uwXWeHS7zW5MrJpuxhl0rY0qebpze9XDfPcpefbhoagliFWphJsQJQvem7a4dNvqeoY+jU/pcrNBcGIx/aimOhk8VUCGFt6AAPKJvG/J0nC6YMOf3O6CEyA/1eD4U9WpT+3z6xzbq/rz19cXJ9cdSEIiLvnHSROrHkdV0EDaB/m0TO/QCtr4UGQRIvQqbZyva9scKnbtJsvgZ7CMuBukYjSw4Xmjhthx6I/aOlmCDt3uf60XlKpfTSd8W1McF3qYOzQppsa5OjMoVXUQXRzM9INuoiaRT20Eqp4mgRGAUAXR6tOQRJ9egtCpF6jz/KOBSVaRYsrsQSfC8L1i2CIJY4/z7FrjPaav5X0Dsv1s6hDsa/WDbuMuVnd+0xBbl1hNKk5FfQ/n4PCes1lD8FtAEGtoMAbzJ/NrLEHX3SCcc5l9bU0qcaur86i5WGyNjCvXLBQy+03BLRFk62Oo7QOjc+k7RjjFaQ2p/eFey93yqZnerqim4iQ+lotFkGL6EZi5gFEydi+Q1ZdhKpBG9Fbaf8IXjxH1Cjhhw598xysJCeKGF+0PAnZRR7Sdrow8eS2kvspqpFT7QfiSDEDDrNzhohKqBBUE9wGd/gzfAPsa1SRLzfo+OiHLBGh7JrS0FhmT/KoKxNuIfIVFfzT1lCfzQ+9s/B91dbQNSbo4xLthZl04lgUN8Z16/FHT5j+NM3dKqf1MlLaLnK7orZMeEfhkqEbN/h/sFlCEDof8yQJgQSyPS0qz17LJp5JIMZnjDwJCAlsjlgotm3pLSbGH/Strnf9iNTM7u+RMgl+oMJCpEJJVqQMtWemGE6BYJplKUAjrY1jhz7mJXKnu3B8FtnJU3ecI6KhdqVmeXaVoNUv18uDWIqFk/RuHvV4aEt8FiIOV5YHg28qQ1dQo+J9vuwG6REpHwl/cRK1/FllCipk+mF/CphLI6oIIWMafxm4LZJnD3cgAL9oOiwThv7P11XzK4ILrnpqbN12cJGKpnNy5eSwV+1fZJkjeJq63LP1PsbSItFIyQTbpyBmcblvO65p4te36t8Bb4C3wFngLvAXeAm+Bt8Bb4C3wFngL/C8ExuUEyICPC2hhVmLc9te9ZQjUMK4EcSa50ltHFhaYgu59//oV84crcgaXy/osx+Ez5nf7+6Ed3Fcd2rbRfft/58sVVmFP9kM406Mz/0fM/69BfW8L6eXrGtVQwzMpZmCsQmo5FztzeGGzmilXcwdP8S74zJ/5HtA1VQQFF39fvu5kSI58MeJ5bJy070pKpVS7fwHRYIupdi9FC3z1I8rdadl7dQeEa23SvJUjUxY63v+QGTWMcMz6X2H+2kUCB0xFa8Tw9YlAO7VP/3BTZc/5IBYx57Hds/eiWZn9orF33AJM5IBhNZi0TXBlwsNMe0NuIaFjMOLAbl/LKx8CGkiRIIk9pm71Vi2+3REtjunZ+E+bDE3ON4SMB4int7Eq9xU+Zrkc+FgOFqf1MwuMpun9pT6yWPr9sDbtuHdIlccRZKnP1RpbjK87e6IuDYjVNgsBZX9ToZug5dHHaR6ieg7gXjl1r90QzUIDbbOgk7/oS46wfU1TAhmmdTDJZJic5EFxKv2LyUGiim0yqGQMwFcBYMBBIsH2ZL0yg6MfMExAlzekJneXcMeeM6QZrX0B3h2Z/QZg+Nn6jk7pcHIk0ayriOOT3+3SmNRRZ2f4K2nTbsQMnPxSvNIxnyhka2gsYcuTDdUl9kGhSu5GvuRSbp7c7W4hk2w5VIxY+67nhckKrmIl+ViLJvQwFwhNpakQuVshzpTrE5pWIqkbtzFOwiSi8Q3BI3Yl3MEzWyGpxOHF+phUaCRE6ayEKjf1PmN4hYCywmCL9Xc00jGLtGe54rQwjelFVIHP8AxPDX1ZBpwXSfqvqulccs+y4CDUxm5fxIPyIV8zfbb/zh6ZJomjSdJ2bFRwoNiCpUNhzrTrE9cTi2fos38+fSxOmtmiZuqPDWbRKvmOejniMDU25/QxeVNMArK0FQzZSleZKfmbOeDTm/4hYr9j5sLBd3MTTRbPKPKx3Ott4yU0DuPCAlk7EU59kZ5Frgru+S+xobem2u9e0/jcY5eieuNzTqsCnPW/kS6RaIjubA1fN7yUG7sk/dLEdUnHXg2uxYwfI9oIWiXJgEieUHPGL4F3C2UB9DSzZ/8ieg4++DRRwCpNafSvnGxz6BrGLzWThO0szHOvFPM+d0at6Rnd9XlHSFjwhH3fKOa8dWpPtn4ggKwTeVCpSZoYCAvwTlTxSPOxT7exyDlDzixERdaTh1VrZ6jZJuiViZKE804jW1/SY2L1aJ0JiCr00VrMEzvFhwfDj2N9bnSlnseW3r9TIaitvdw+Dt7pvbtsJc0lwgMO8+wpPcBXDZl9ukdwe10RWpXJ80LL9ANaJVuCL7YcOX/WbDczRbtqn5IdaMyMVGFPOoU/lQLLrayYORY3JU2nKjbcqcBDJIdq5BgbmX7kWN/JrtQ9YV0uNGjwWdckeXLNpCFRn5NTcsvfk+5diKqUIYU1vRKt748PBLcvcrrrRRmts/aLuVYY49Swit2d4VDa6A74TrWHVLgQJDWmzkTLXMvWaBYT7c+5QgHNWcAi1ntBkNajew4fUiidJZusrL6ekmeUJZoEbKKHW6YKI8PYetnkx7fRc5pqkXwMCg6MphvQlepjTcmrMcbW5AsFmk9diAXiI4eJjfjg1oheuJIm0QtRyCd9yU+0EidgDbBXTKuyj1oaeRCk7R73/3jYOdDyRaisng4/gqTqiyQuUl9Tg/K8S5v0Pd1bU5K43eylLZBlEsHO6DOSqC2fEMmm1kx1xCD9Qfb942uBSKel1zpcCMT7minLd8Tm3U+WtQ7pqvMuriDBgji1MWlw9xlZu6r7I+XrEkyhA+Ezmk3nqjbyjXgs3IDaG7RiE3UI5ULblfPjNUg/pQ0Vov+1e3Ty+srjXPK652myAM2n45SU7TrhT/hY9QpbIJMSA19TQouvM64uYK7IEz6iptg1mOj3V80zGNBma1TfWr+2r4qJ/CBwTeAl0vU7B4NzIFV38oWebM0HYUviRNrPUlWCCK+U1gcU0gPB9tybdVK487xt3kqmiV5r8jylqLta05skx+n1vmkifcPHvB0mcNk9JGwp1jwVQ3PQ/hLFxKtpFWjARCMtz5S5IrI/Uf+hlZWbwBKWxk09girrMPVHlz0+/Koy7Cve/DoqYfA6s7+XKK+TBgQt2bt7BaINu/3l+1mbUoltO98H6I13Yk+arXwHXDwhqLFO4XfVF3+924UwbC24Vr7iQX1AFfWUIsUQdui2YrEQ0UFNkiNWYXzMefrhTbNHaSCb1OCyT86INq8yJlaHzO355E6on5vwvkYaVS+r6SpBvOIYgDJ3TwdcNMwa6jR9kfCS5axpWl9YBG30WvHRuquRsWm8Lw2ig65A9mJeXIGHWxKDVvgPna3KhSK8WJrivkhgn08No9CEtuzt4iNpQv3wQJLAdXYH+kmMhM7IuS/YNu2SQLasJkczRwx963Xztyy/7LruauPETBTbvZfkKmAfomC1lJT1ob33pwnBMwYxmmCqxIXx37220o4LO4BqLUajMLXd9VpepCsKvjuqN/jqYYftVD3nauEssy2Ikzo75ibzTlQXo0OVtOEm7yfJWmtPYJJSd6SCFHMnlpjfNY/5tVl59vrw07EuRLzTV6ZHeQmKE2bzTL5wJTCqAnt/JtaMOHvdevHPmYjKLzTgdbAJ+72V6OROsDPNb1kP2CsByReLEHXvn7pZAx1T1r4UQVfsceYKgesiop7aVR+SLJGFOxttAU+IE7BUlCE6Zc7qIAgGSh/B3D1WKzznOn9G8LuL6d76H9stwUYUME0I16BE3cYPXGacPGtA18u4YiLjltZ9kU9Z68ZDbTHNso1Egvhi2BE+nNPdJeulEu/c1gCXaHqb6sQ32OBBCzw2fkXMgIm5OoNmt94H3Toi3EAzlCOQIOgckSI0VGzNnrqfpqzIlOcVoptBDC4lefnDYoo2fvm3euOcYL2wqDsYPu8Vj0PZBuGumWyzwwTZrgaXhP3KFTLZ0dBXprI3xKfYyNHBTs2+HCbmCh1/kn/ifGYhxR3QAdl1I0nwEK91B8AiRSefvuxZEKsz+PlhhipKTAPkc1no2zHew0PZl4TTC9SNZ1ttrEkxtrObJh+xcQadMiUNI1GWq3KGsQOjJYwR3HAGbjhh5dDKU2bTRs9GX/64r5uK98krQ+vSZ+J1O9X0lDbOF09oNhTOxE2icQPB9A/exOSn7b0CzcdWVtH12pZhn2cmskrhQoqJTuOFYFE9ixgbsOuE4CP7HQJH7DAfZ5uTALDhsFCy7Igrv8utZEJAg/dCOej0O6MejYCqJZA1uexOLGEhSXrTchxdqjIMqMqXHFFvw/yo5ZgMDoq25obdaPjP5AQVb4Hp3V/TI1EgFWPjqcEk9PP0Gb6O/PhJx/5VaDEwk04PwbEooUPUphmlN5krS3Axb53dpXeRMPEJ9O1o50sUFxV5pWnfm9w9TeMHv4/k9q9vqLU+ioUtK7VT9+vdFwsaqQQVdnpuApmb25W6quMyxqCAm/LPKf9pLqoKpaAXziL9OioRTW9bcPqghGrqpLZh3FiVayxsXFl0i2aoubdnNctnxgnK/Fs28hMULwOY7GUAEzEcZxKKq+XlhDL2PH3mAZL0+FmfygHLFq6vptnlyXacgoFL0m7Cj21i4fUM/GD+VB/PFz267nAwiBupwXkSzP7fxjlExas9XENHgDHIijdKi0NwflWj/UtZvDiQo+uuDDZxsEmU4QGzg1yfKXiTbkBIMQ7Gn/2m57ESnUAI2nQ31NCdx2yJNvLw0zwWVHcJGhi0qhfifJ0Jf0WP4C6WLxkxDlIKmDYcRyp0d9O5GT0snIk4GpQ5770yEG8Py3duTDJsEGXY4pRVk0kNJ3Eu9FDxMZzlTYbHyRXsswTbg7DRthTDZvWcD8zzxI9ZK1AbEuyttfwBCKLg35RmwyJEZbnOgA7fomkxzzdqHEjDe2GNiItUhaVgZq93S7APiajXmowyU5Aw3kA5l69PVJU2Mk+ZHLm+Zka9zeX5wy0EGarEAJ0OSxA0mQ18AyNNFlyphzkBmwNZg0XF+/ohGE6Zf84ZKCakohqLC/+GZ25qan9JXLHY21E0BiRKktuzbAjlTVTWKXc/t5u+iPIEMPG07CDDJauEI+zgxZPptZflOJF+yMVNt+QFU9UXQFdVzCDxP/qRyCSAJ6ox/ZRhMeEYJYXxGbtadMT3V3MvUiP+UNV91HIAbZdpAVdmMshkzpny0fSs6VX5lpfqtNZbolfCdnINFC0fxh2egsihgahKxFTMOzbmLuzGhyADcWr+TV8pP0ywviW30MHSoXDB17FwpuW9docPuJSi5VOAzAhI4YYeOOnEAoUGYhqFkB2vMmUqk1FVrQKZm6YnbVBmGokpYWBEcbBlgmHb4Apz2wJyez63gPB1b2Ow8eF84wFtCaPF3nV4/UuXMI/6YmjtMZdqzyQt5cRwf9lEUyXX3OKVYLUsmc+UFJ2GG7vQfa4+y6SX4SnBtcslCVrLdzmtzA2HfdV3BFkaCDznFJl/UxliGg8J8d34CX/JTONYtokU8+hadYXYxzg5yLKcJnJIJSSKNlrufR70qvccu15pHK9+NvMh2Yej/nDtdcsbwM+2voYt37J9E5aawAjJTKN6HOQT8/gylTAtME2HNNv+/jHbpnCxv+VrtiPmqraStNzyrNUwxPLdWyOEJTXNWttqKNr4cU6A5fpO/2C/+q0Hvv1/UEsBAgAAFAACAAgAAwbCSKkBxHb7AgAAsAgAABQAAAAAAAAAAQAAAAAAAAAAAHVuaXZlcnNhbC9wbGF5ZXIueG1sUEsBAgAAFAACAAgAml4tSdTs0yp1BAAARxEAAB0AAAAAAAAAAQAAAAAALQMAAHVuaXZlcnNhbC9jb21tb25fbWVzc2FnZXMubG5nUEsBAgAAFAACAAgAml4tSY6RxLvyBAAAnBgAACcAAAAAAAAAAQAAAAAA3QcAAHVuaXZlcnNhbC9mbGFzaF9wdWJsaXNoaW5nX3NldHRpbmdzLnhtbFBLAQIAABQAAgAIAJpeLUnhl5zeywIAAHEKAAAhAAAAAAAAAAEAAAAAABQNAAB1bml2ZXJzYWwvZmxhc2hfc2tpbl9zZXR0aW5ncy54bWxQSwECAAAUAAIACACaXi1JMYxO5dwEAAAtGAAAJgAAAAAAAAABAAAAAAAeEAAAdW5pdmVyc2FsL2h0bWxfcHVibGlzaGluZ19zZXR0aW5ncy54bWxQSwECAAAUAAIACACaXi1Jvg82P58BAAArBgAAHwAAAAAAAAABAAAAAAA+FQAAdW5pdmVyc2FsL2h0bWxfc2tpbl9zZXR0aW5ncy5qc1BLAQIAABQAAgAIAJteLUkCl+cwGDAAAP1XAAAXAAAAAAAAAAAAAAAAABoXAAB1bml2ZXJzYWwvdW5pdmVyc2FsLnBuZ1BLBQYAAAAABwAHABcCAABnRwAAAAA="/>
  <p:tag name="ISPRING_PRESENTATION_TITLE" val="WELCOM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8"/>
  <p:tag name="TIMING" val="|1.156|1.853|1.526"/>
  <p:tag name="ISPRING_SLIDE_ID_2" val="{F630BDC8-A937-433C-8E1D-0C776A475A3F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323</Words>
  <Application>Microsoft Office PowerPoint</Application>
  <PresentationFormat>On-screen Show (4:3)</PresentationFormat>
  <Paragraphs>140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Sherrie Beek</dc:creator>
  <cp:lastModifiedBy>Sherrie Beek</cp:lastModifiedBy>
  <cp:revision>16</cp:revision>
  <dcterms:created xsi:type="dcterms:W3CDTF">2016-09-30T13:15:26Z</dcterms:created>
  <dcterms:modified xsi:type="dcterms:W3CDTF">2016-10-24T19:25:36Z</dcterms:modified>
</cp:coreProperties>
</file>